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1"/>
  </p:notesMasterIdLst>
  <p:handoutMasterIdLst>
    <p:handoutMasterId r:id="rId22"/>
  </p:handoutMasterIdLst>
  <p:sldIdLst>
    <p:sldId id="270" r:id="rId2"/>
    <p:sldId id="283" r:id="rId3"/>
    <p:sldId id="293" r:id="rId4"/>
    <p:sldId id="297" r:id="rId5"/>
    <p:sldId id="282" r:id="rId6"/>
    <p:sldId id="262" r:id="rId7"/>
    <p:sldId id="295" r:id="rId8"/>
    <p:sldId id="296" r:id="rId9"/>
    <p:sldId id="288" r:id="rId10"/>
    <p:sldId id="289" r:id="rId11"/>
    <p:sldId id="291" r:id="rId12"/>
    <p:sldId id="286" r:id="rId13"/>
    <p:sldId id="265" r:id="rId14"/>
    <p:sldId id="281" r:id="rId15"/>
    <p:sldId id="292" r:id="rId16"/>
    <p:sldId id="284" r:id="rId17"/>
    <p:sldId id="280" r:id="rId18"/>
    <p:sldId id="298" r:id="rId19"/>
    <p:sldId id="261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5F"/>
    <a:srgbClr val="005493"/>
    <a:srgbClr val="C9C4BD"/>
    <a:srgbClr val="B61026"/>
    <a:srgbClr val="D85406"/>
    <a:srgbClr val="731425"/>
    <a:srgbClr val="B50F26"/>
    <a:srgbClr val="00475C"/>
    <a:srgbClr val="5F8DA1"/>
    <a:srgbClr val="878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4" autoAdjust="0"/>
    <p:restoredTop sz="94641" autoAdjust="0"/>
  </p:normalViewPr>
  <p:slideViewPr>
    <p:cSldViewPr snapToObjects="1">
      <p:cViewPr varScale="1">
        <p:scale>
          <a:sx n="115" d="100"/>
          <a:sy n="115" d="100"/>
        </p:scale>
        <p:origin x="15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31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39B7E-12BB-1C49-AAD5-85F9101F190D}" type="datetimeFigureOut">
              <a:rPr lang="de-DE" smtClean="0"/>
              <a:pPr/>
              <a:t>17.05.2024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F3B9D-A4B1-754F-801C-E7ABCFDCD2F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8E9C1-255A-2A4B-B0F4-AADD356B0144}" type="datetimeFigureOut">
              <a:rPr lang="de-DE" smtClean="0"/>
              <a:pPr/>
              <a:t>17.05.2024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9D919-A04C-454A-A232-30865D4F8E7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919-A04C-454A-A232-30865D4F8E7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82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52000" y="325395"/>
            <a:ext cx="8640000" cy="6102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59D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468" y="946115"/>
            <a:ext cx="8640000" cy="7667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252468" y="1836000"/>
            <a:ext cx="8640000" cy="44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 i="0" baseline="0">
                <a:latin typeface="+mn-lt"/>
                <a:cs typeface="Arial"/>
              </a:defRPr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durch Klicken auf das Symbol hinzufügen.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16D2467-1150-44D7-B7DC-031F553C0B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9CF9803-0CA5-4B51-844B-FE3B11EDF666}" type="datetime1">
              <a:rPr lang="de-DE" smtClean="0"/>
              <a:t>17.05.2024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DFD613-55FD-47F4-AD6C-E4BB5985B4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1766F4-01E0-4343-8104-CEB4E0A8D6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EB152F-5A9D-47D9-8224-9484ACE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07942-6DED-49B5-B339-4798642C718C}" type="datetime1">
              <a:rPr lang="de-DE" smtClean="0"/>
              <a:t>17.05.2024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254924-C4BB-43BE-96DB-9795D93B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CC1F68-8C51-483B-BDAD-39DC49F6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2735253"/>
            <a:ext cx="8640000" cy="346873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6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20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/>
              <a:t>Fließtext Segoe erste </a:t>
            </a:r>
            <a:r>
              <a:rPr lang="de-DE" dirty="0"/>
              <a:t>Ebene, durch Klicken bearbeiten</a:t>
            </a:r>
          </a:p>
          <a:p>
            <a:pPr lvl="1"/>
            <a:r>
              <a:rPr lang="de-DE" dirty="0"/>
              <a:t>2. Textebene (Listendarstellung) durch Verwenden der ‚Einrücken-Taste‘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B10777-CCC7-4788-8DDB-56FBA5C7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41E55F-CE70-4F46-8A98-BCF5012A83B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D32772-4941-4116-9527-F0ED7D50F9FA}" type="datetime1">
              <a:rPr lang="de-DE" smtClean="0"/>
              <a:t>17.05.2024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EDB599-E769-4487-AA7B-01E341F9F2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4EB5BC-032F-4E56-AFA0-B77B0F0F8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Alterna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52000" y="5364608"/>
            <a:ext cx="8640000" cy="6102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59D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468" y="5985328"/>
            <a:ext cx="8640000" cy="3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7971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 i="0" baseline="0">
                <a:latin typeface="+mn-lt"/>
                <a:cs typeface="Arial"/>
              </a:defRPr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durch Klicken auf das Symbol hinzufügen.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3B366C-9457-4E72-B12A-5DEF2D055A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0A0A6D-9338-4689-923A-AF1CA8330443}" type="datetime1">
              <a:rPr lang="de-DE" smtClean="0"/>
              <a:t>17.05.2024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5CA492-4E91-4082-96DA-AEDA2C7D27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665A6B-6165-426D-A81E-07F05DD2B1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49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252000" y="1968480"/>
            <a:ext cx="8640000" cy="135098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4600"/>
              </a:lnSpc>
              <a:defRPr sz="3800" b="0" i="0" baseline="0">
                <a:solidFill>
                  <a:srgbClr val="005493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Headline bearbeiten</a:t>
            </a:r>
            <a:br>
              <a:rPr lang="de-DE" dirty="0"/>
            </a:br>
            <a:r>
              <a:rPr lang="de-DE" dirty="0"/>
              <a:t>2. Zeile Headline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3319461"/>
            <a:ext cx="8640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5838B6-11D6-4414-9C5F-2D6FB283CD3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DA87DAE-8A22-43BB-9978-3F851F007985}" type="datetime1">
              <a:rPr lang="de-DE" smtClean="0"/>
              <a:t>17.05.2024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CC03E4-6986-45F2-9B5F-B7D140BEEC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25A665-3048-4197-A739-649B1AC504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3466" y="1482707"/>
            <a:ext cx="8617068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605A9C-DA61-424E-9E79-D5B0D0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DD89D19-93DF-407D-94D6-A10AA320A0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52413" y="2462400"/>
            <a:ext cx="8639175" cy="381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6649C3-9B3C-46AF-BA5D-678F5DDD719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E57940-2490-412A-B293-D41474E6929D}" type="datetime1">
              <a:rPr lang="de-DE" smtClean="0"/>
              <a:t>17.05.2024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E784C1E-1C3B-4697-B226-C305614835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1130AEB-53AE-4FBB-9C13-BEB4B4A70F7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1482707"/>
            <a:ext cx="4140000" cy="8143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  <a:p>
            <a:pPr lvl="0"/>
            <a:r>
              <a:rPr lang="de-DE" dirty="0"/>
              <a:t>2. Zeile Subheadline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704534" y="434934"/>
            <a:ext cx="4176000" cy="58531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704A55-2A38-4CC0-B1B0-72D9517B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4140000" cy="936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CE7E433-890C-44AA-B0C8-F88C15247A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2000" y="2462213"/>
            <a:ext cx="4140000" cy="38258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127C7B65-42F6-4A8B-BFE7-AC6AFF0F15B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F1059D-3104-4887-AA7A-DE0DD5FBA6C1}" type="datetime1">
              <a:rPr lang="de-DE" smtClean="0"/>
              <a:t>17.05.2024</a:t>
            </a:fld>
            <a:endParaRPr lang="de-DE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F094C5BC-B83A-4747-B65D-A7618244C4C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E8119B5E-5B84-4530-B562-7D1963DCE96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_Bild-qu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52000" y="4476773"/>
            <a:ext cx="8640000" cy="3762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0" baseline="0">
                <a:solidFill>
                  <a:srgbClr val="00325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51856" y="434935"/>
            <a:ext cx="8640000" cy="303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9E2298B-FEDC-4E5D-A69E-74BF57DB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794400"/>
            <a:ext cx="8640000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F0432E6-F543-444B-AE38-F2B469D19B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413" y="5086351"/>
            <a:ext cx="8640762" cy="1191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4D48CC-C644-4899-AA57-30F4A896C17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E514461-F005-4878-8260-5856D80D5EC3}" type="datetime1">
              <a:rPr lang="de-DE" smtClean="0"/>
              <a:t>17.05.2024</a:t>
            </a:fld>
            <a:endParaRPr lang="de-DE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5AA8625E-9023-4732-A120-40582ADF90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A71209E-7F6B-47E9-9C55-C55DF21EC3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Diagram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rammplatzhalter 15"/>
          <p:cNvSpPr>
            <a:spLocks noGrp="1"/>
          </p:cNvSpPr>
          <p:nvPr>
            <p:ph type="chart" sz="quarter" idx="15"/>
          </p:nvPr>
        </p:nvSpPr>
        <p:spPr>
          <a:xfrm>
            <a:off x="252413" y="1566863"/>
            <a:ext cx="8640000" cy="4162456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r>
              <a:rPr lang="de-DE" sz="1800"/>
              <a:t>Diagramm durch Klicken auf Symbol hinzufügen</a:t>
            </a:r>
            <a:endParaRPr lang="de-DE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5802345"/>
            <a:ext cx="8628678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1FCCDE-CE93-410F-B5E9-5749FD14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C46452-E881-41D2-B5EB-2AE6320ADE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5B04717-2124-4009-AFD1-B147FE9F043E}" type="datetime1">
              <a:rPr lang="de-DE" smtClean="0"/>
              <a:t>17.05.2024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E5D26-8CFE-4B17-851E-4EA650671C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FD1D0-EA02-4DD0-BC14-4434ECA6A6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5802345"/>
            <a:ext cx="8628678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1856" y="434935"/>
            <a:ext cx="8640000" cy="5221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E852AD-02EA-4F6E-B81C-C59EA3B38B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1DA55-DB53-4190-8090-935198D3B400}" type="datetime1">
              <a:rPr lang="de-DE" smtClean="0"/>
              <a:t>17.05.2024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0ED20E-9185-4B9B-B16E-69BC805321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0D43A-D82A-4ABE-8CB2-2E04750BBE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vo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56" y="5802345"/>
            <a:ext cx="8628678" cy="49229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 i="0" baseline="0">
                <a:solidFill>
                  <a:srgbClr val="00325F"/>
                </a:solidFill>
                <a:latin typeface="+mn-lt"/>
                <a:cs typeface="Arial"/>
              </a:defRPr>
            </a:lvl1pPr>
            <a:lvl2pPr marL="216000" indent="-216000">
              <a:lnSpc>
                <a:spcPts val="2300"/>
              </a:lnSpc>
              <a:buClr>
                <a:srgbClr val="00325F"/>
              </a:buClr>
              <a:buSzPct val="120000"/>
              <a:buFont typeface="Symbol" pitchFamily="18" charset="2"/>
              <a:buChar char="-"/>
              <a:defRPr sz="1800">
                <a:solidFill>
                  <a:srgbClr val="00325F"/>
                </a:solidFill>
                <a:latin typeface="+mn-lt"/>
              </a:defRPr>
            </a:lvl2pPr>
            <a:lvl3pPr marL="864000" indent="-216000">
              <a:lnSpc>
                <a:spcPts val="2300"/>
              </a:lnSpc>
              <a:buFont typeface="Arial" pitchFamily="34" charset="0"/>
              <a:buChar char="–"/>
              <a:defRPr sz="1800" baseline="0">
                <a:latin typeface="Arial" pitchFamily="34" charset="0"/>
              </a:defRPr>
            </a:lvl3pPr>
            <a:lvl4pPr marL="1296000" indent="-216000">
              <a:lnSpc>
                <a:spcPts val="2300"/>
              </a:lnSpc>
              <a:buFont typeface="Arial" pitchFamily="34" charset="0"/>
              <a:buChar char="•"/>
              <a:defRPr sz="1800">
                <a:latin typeface="Arial" pitchFamily="34" charset="0"/>
              </a:defRPr>
            </a:lvl4pPr>
            <a:lvl5pPr marL="1728000" indent="-216000">
              <a:lnSpc>
                <a:spcPts val="2300"/>
              </a:lnSpc>
              <a:buFont typeface="Arial" pitchFamily="34" charset="0"/>
              <a:buChar char="–"/>
              <a:defRPr sz="1800">
                <a:latin typeface="Arial" pitchFamily="34" charset="0"/>
              </a:defRPr>
            </a:lvl5pPr>
          </a:lstStyle>
          <a:p>
            <a:pPr lvl="0"/>
            <a:r>
              <a:rPr lang="de-DE" dirty="0"/>
              <a:t>Fließtext erste Ebene, durch Klicken bearbeiten</a:t>
            </a:r>
            <a:br>
              <a:rPr lang="de-DE" dirty="0"/>
            </a:br>
            <a:r>
              <a:rPr lang="de-DE" dirty="0"/>
              <a:t>2. Zeile Bildunterschrift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5656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/>
          <a:lstStyle>
            <a:lvl1pPr algn="ctr">
              <a:buNone/>
              <a:defRPr sz="1600">
                <a:latin typeface="+mn-lt"/>
                <a:cs typeface="Arial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E852AD-02EA-4F6E-B81C-C59EA3B38B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35A88AF-84F7-4DCB-95E6-3038ABB9C836}" type="datetime1">
              <a:rPr lang="de-DE" smtClean="0"/>
              <a:t>17.05.2024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0ED20E-9185-4B9B-B16E-69BC805321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0D43A-D82A-4ABE-8CB2-2E04750BBE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88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2000" y="6372000"/>
            <a:ext cx="8640000" cy="1588"/>
          </a:xfrm>
          <a:prstGeom prst="line">
            <a:avLst/>
          </a:prstGeom>
          <a:ln w="6350" cap="flat">
            <a:solidFill>
              <a:srgbClr val="00325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Logo-solo_1500px_transparent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00000" y="6433200"/>
            <a:ext cx="792000" cy="250218"/>
          </a:xfrm>
          <a:prstGeom prst="rect">
            <a:avLst/>
          </a:prstGeom>
        </p:spPr>
      </p:pic>
      <p:sp>
        <p:nvSpPr>
          <p:cNvPr id="11" name="Titelplatzhalter 10">
            <a:extLst>
              <a:ext uri="{FF2B5EF4-FFF2-40B4-BE49-F238E27FC236}">
                <a16:creationId xmlns:a16="http://schemas.microsoft.com/office/drawing/2014/main" id="{429D6300-579B-48C6-BB37-1DA63624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86400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Headline bearbeiten</a:t>
            </a:r>
            <a:br>
              <a:rPr lang="de-DE"/>
            </a:br>
            <a:r>
              <a:rPr lang="de-DE"/>
              <a:t>2. Zeile Headline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B2FF65-DEF5-4CBB-A429-68E123675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2462038"/>
            <a:ext cx="8640000" cy="38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Fließtext erste Ebene, durch Klicken bearbeiten</a:t>
            </a:r>
          </a:p>
          <a:p>
            <a:pPr lvl="1"/>
            <a:r>
              <a:rPr lang="de-DE"/>
              <a:t>2. Textebene (Listendarstellung) durch Verwenden der ‚Einrücken-Taste‘</a:t>
            </a:r>
            <a:endParaRPr lang="de-DE" dirty="0"/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5F4F0B4C-C686-4179-891D-D4C0BE94B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6000" y="6408000"/>
            <a:ext cx="612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00325F"/>
                </a:solidFill>
              </a:defRPr>
            </a:lvl1pPr>
          </a:lstStyle>
          <a:p>
            <a:fld id="{6785E364-CDF4-4423-AFBE-670CBDF084E0}" type="datetime1">
              <a:rPr lang="de-DE" smtClean="0"/>
              <a:t>17.05.2024</a:t>
            </a:fld>
            <a:endParaRPr lang="de-DE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24F61A8-E56D-4865-9459-74AFA1061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8800" y="6408000"/>
            <a:ext cx="66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325F"/>
                </a:solidFill>
              </a:defRPr>
            </a:lvl1pPr>
          </a:lstStyle>
          <a:p>
            <a:r>
              <a:rPr lang="de-DE" smtClean="0"/>
              <a:t>LWL - Internat Soest</a:t>
            </a:r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4BB7025D-4AD3-465E-8DF7-CE14C2057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2000" y="6408000"/>
            <a:ext cx="252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00325F"/>
                </a:solidFill>
              </a:defRPr>
            </a:lvl1pPr>
          </a:lstStyle>
          <a:p>
            <a:fld id="{BF344DED-EFD9-43CF-B03F-63CB95A15D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BA6C536-1FA6-432F-B9B7-CB919A5679D3}"/>
              </a:ext>
            </a:extLst>
          </p:cNvPr>
          <p:cNvSpPr txBox="1"/>
          <p:nvPr userDrawn="1"/>
        </p:nvSpPr>
        <p:spPr>
          <a:xfrm flipH="1">
            <a:off x="1098000" y="6407999"/>
            <a:ext cx="108000" cy="14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800">
                <a:solidFill>
                  <a:srgbClr val="00325F"/>
                </a:solidFill>
                <a:latin typeface="+mn-lt"/>
                <a:cs typeface="Arial" pitchFamily="34" charset="0"/>
              </a:rPr>
              <a:t>|</a:t>
            </a:r>
            <a:endParaRPr lang="de-DE" sz="1050" dirty="0">
              <a:solidFill>
                <a:srgbClr val="00325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7" r:id="rId2"/>
    <p:sldLayoutId id="2147483670" r:id="rId3"/>
    <p:sldLayoutId id="2147483657" r:id="rId4"/>
    <p:sldLayoutId id="2147483668" r:id="rId5"/>
    <p:sldLayoutId id="2147483675" r:id="rId6"/>
    <p:sldLayoutId id="2147483671" r:id="rId7"/>
    <p:sldLayoutId id="2147483672" r:id="rId8"/>
    <p:sldLayoutId id="2147483676" r:id="rId9"/>
    <p:sldLayoutId id="2147483673" r:id="rId10"/>
    <p:sldLayoutId id="2147483674" r:id="rId11"/>
  </p:sldLayoutIdLst>
  <p:hf sldNum="0"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lang="de-DE" sz="2800" b="0" i="0" kern="1200" baseline="0" smtClean="0">
          <a:solidFill>
            <a:srgbClr val="005493"/>
          </a:solidFill>
          <a:latin typeface="+mj-lt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300"/>
        </a:lnSpc>
        <a:spcBef>
          <a:spcPts val="0"/>
        </a:spcBef>
        <a:buFont typeface="Arial"/>
        <a:buNone/>
        <a:defRPr lang="de-DE" sz="1800" b="0" i="0" kern="1200" baseline="0" smtClean="0">
          <a:solidFill>
            <a:srgbClr val="00325F"/>
          </a:solidFill>
          <a:latin typeface="+mn-lt"/>
          <a:ea typeface="+mn-ea"/>
          <a:cs typeface="Arial"/>
        </a:defRPr>
      </a:lvl1pPr>
      <a:lvl2pPr marL="216000" indent="-216000" algn="l" defTabSz="457200" rtl="0" eaLnBrk="1" latinLnBrk="0" hangingPunct="1">
        <a:lnSpc>
          <a:spcPts val="2300"/>
        </a:lnSpc>
        <a:spcBef>
          <a:spcPct val="20000"/>
        </a:spcBef>
        <a:buFont typeface="Arial"/>
        <a:buChar char="–"/>
        <a:defRPr lang="de-DE" sz="1800" kern="1200" smtClean="0">
          <a:solidFill>
            <a:srgbClr val="00325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E38D856-DC5F-49D6-B0FE-C397135D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325F"/>
                </a:solidFill>
              </a:rPr>
              <a:t>LWL-Berufsbildungswerk Soest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1CCA22-5C01-4641-9D56-6137EE2E8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Förderzentrum für blinde und sehbehinderte Menschen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D0F82CC-16D8-4939-99A5-CCA5D490F176}" type="datetime1">
              <a:rPr lang="de-DE" smtClean="0"/>
              <a:t>17.05.2024</a:t>
            </a:fld>
            <a:endParaRPr lang="de-DE" dirty="0"/>
          </a:p>
        </p:txBody>
      </p:sp>
      <p:pic>
        <p:nvPicPr>
          <p:cNvPr id="8" name="Bildplatzhalter 7" descr="Ein Bild, das draußen, Wasser, Gebäude, Fluss enthält.&#10;&#10;Automatisch generierte Beschreibung">
            <a:extLst>
              <a:ext uri="{FF2B5EF4-FFF2-40B4-BE49-F238E27FC236}">
                <a16:creationId xmlns:a16="http://schemas.microsoft.com/office/drawing/2014/main" id="{672B4D04-50F9-4546-9507-ACA7E9D57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0651" b="10651"/>
          <a:stretch>
            <a:fillRect/>
          </a:stretch>
        </p:blipFill>
        <p:spPr/>
      </p:pic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9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F74F10F-C34C-4D09-AB74-75485EAFC9E6}" type="datetime1">
              <a:rPr lang="de-DE" smtClean="0"/>
              <a:t>17.05.2024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7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 txBox="1">
            <a:spLocks/>
          </p:cNvSpPr>
          <p:nvPr/>
        </p:nvSpPr>
        <p:spPr>
          <a:xfrm>
            <a:off x="252000" y="620689"/>
            <a:ext cx="8640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de-DE" sz="3800" b="0" i="0" kern="1200" baseline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dirty="0" smtClean="0">
                <a:solidFill>
                  <a:srgbClr val="00325F"/>
                </a:solidFill>
              </a:rPr>
              <a:t>Betreute Wohngruppen </a:t>
            </a:r>
            <a:endParaRPr lang="de-DE" dirty="0">
              <a:solidFill>
                <a:srgbClr val="00325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 flipV="1">
            <a:off x="220398" y="1175956"/>
            <a:ext cx="7015898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074" name="Picture 2" descr="97a744f2-92c3-4110-8540-afe6cb19e8ad@l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469">
            <a:off x="5574610" y="1424617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5" name="Picture 3" descr="f037f72c-4ac0-44e0-9667-fe5915501a09@l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1" y="3756239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1195" y="1833638"/>
            <a:ext cx="2705781" cy="2029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 descr="98332ea3-4815-4fe3-b180-65e37541817f@lw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885">
            <a:off x="343665" y="3475613"/>
            <a:ext cx="3559125" cy="2669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63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6018D-B15D-4BDA-96E3-38E456E3FE77}" type="datetime1">
              <a:rPr lang="de-DE" smtClean="0"/>
              <a:t>17.05.2024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7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 txBox="1">
            <a:spLocks/>
          </p:cNvSpPr>
          <p:nvPr/>
        </p:nvSpPr>
        <p:spPr>
          <a:xfrm>
            <a:off x="252000" y="620689"/>
            <a:ext cx="8640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de-DE" sz="3800" b="0" i="0" kern="1200" baseline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dirty="0" smtClean="0">
                <a:solidFill>
                  <a:srgbClr val="00325F"/>
                </a:solidFill>
              </a:rPr>
              <a:t>Außenwohngruppe</a:t>
            </a:r>
            <a:endParaRPr lang="de-DE" dirty="0">
              <a:solidFill>
                <a:srgbClr val="00325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20398" y="1210525"/>
            <a:ext cx="5719753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186">
            <a:off x="611560" y="3403794"/>
            <a:ext cx="3231308" cy="2467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92" y="3293909"/>
            <a:ext cx="3806808" cy="28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5fae8abb-37b4-4d4f-a751-b02a538baf17@lw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" r="30527" b="15493"/>
          <a:stretch/>
        </p:blipFill>
        <p:spPr bwMode="auto">
          <a:xfrm rot="5778860">
            <a:off x="1651085" y="1521445"/>
            <a:ext cx="1849297" cy="1698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28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F1F5392-9E49-4126-A3E8-CFD976FEFD04}" type="datetime1">
              <a:rPr lang="de-DE" smtClean="0"/>
              <a:t>17.05.2024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52372" y="412076"/>
            <a:ext cx="4078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325F"/>
                </a:solidFill>
              </a:rPr>
              <a:t>Tagesablauf </a:t>
            </a:r>
            <a:endParaRPr lang="de-DE" sz="3200" dirty="0"/>
          </a:p>
        </p:txBody>
      </p:sp>
      <p:sp>
        <p:nvSpPr>
          <p:cNvPr id="9" name="Rechteck 8"/>
          <p:cNvSpPr/>
          <p:nvPr/>
        </p:nvSpPr>
        <p:spPr>
          <a:xfrm>
            <a:off x="152372" y="996851"/>
            <a:ext cx="348352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1844824"/>
            <a:ext cx="38164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Frühstücken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Schulwegbegleitung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Mensa-Begleitung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Unterstützung bei schulischen Angelegenheiten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Freizeitgestaltung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Gemeinsames Abendessen</a:t>
            </a:r>
            <a:endParaRPr lang="de-DE" sz="2000" dirty="0">
              <a:solidFill>
                <a:srgbClr val="00325F"/>
              </a:solidFill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www.marianum-meppen.de/archiv/archiv2021/2021/2021_img/news2021_53_4_med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/>
          <a:stretch/>
        </p:blipFill>
        <p:spPr bwMode="auto">
          <a:xfrm>
            <a:off x="4853236" y="908720"/>
            <a:ext cx="3147095" cy="44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AC499F2-410C-4A1D-A853-A81BB483B2BA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 txBox="1">
            <a:spLocks/>
          </p:cNvSpPr>
          <p:nvPr/>
        </p:nvSpPr>
        <p:spPr>
          <a:xfrm>
            <a:off x="107504" y="429101"/>
            <a:ext cx="9144536" cy="9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3200" dirty="0" smtClean="0">
                <a:solidFill>
                  <a:srgbClr val="00325F"/>
                </a:solidFill>
              </a:rPr>
              <a:t>Pädagogische Begleitung im Alltag</a:t>
            </a:r>
            <a:endParaRPr lang="de-DE" sz="3200" dirty="0">
              <a:solidFill>
                <a:srgbClr val="00325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52372" y="953674"/>
            <a:ext cx="708392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95446" y="1244605"/>
            <a:ext cx="53528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Förderung der Selbstständigkeit bei Haushaltsaufgaben, z.B.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de-DE" sz="1600" dirty="0" smtClean="0">
                <a:solidFill>
                  <a:srgbClr val="00325F"/>
                </a:solidFill>
              </a:rPr>
              <a:t>Wäschepflege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de-DE" sz="1600" dirty="0" smtClean="0">
                <a:solidFill>
                  <a:srgbClr val="00325F"/>
                </a:solidFill>
              </a:rPr>
              <a:t>Zubereitung von Mahlzeiten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Einkaufsorganisation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Bürokratische Angelegenheiten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Schulwegbegleitung/ Mobilität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Orientierung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Schulische Angelegenheiten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Krisenmanagement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Persönliche Beratung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325F"/>
                </a:solidFill>
              </a:rPr>
              <a:t>Mitarbeitende als feste Ansprechpersonen</a:t>
            </a:r>
          </a:p>
          <a:p>
            <a:endParaRPr lang="de-DE" dirty="0" smtClean="0"/>
          </a:p>
          <a:p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b1b47659-9f00-4637-bfd1-aa7ac8a646e9@l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0268" y="1713593"/>
            <a:ext cx="2817339" cy="2113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af22547a-4c6c-4796-9b3b-9a30f7701b62@l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6705" y="4249122"/>
            <a:ext cx="2465780" cy="1849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3" name="Picture 5" descr="95e21dd8-9780-45e1-8aca-1364e1c7d4ff@lw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1" r="28362"/>
          <a:stretch/>
        </p:blipFill>
        <p:spPr bwMode="auto">
          <a:xfrm rot="5597687">
            <a:off x="6715808" y="2057064"/>
            <a:ext cx="2213984" cy="1564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B80BCF5-656A-42DF-ACA4-9B393BEA04A0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22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9144536" cy="936000"/>
          </a:xfrm>
        </p:spPr>
        <p:txBody>
          <a:bodyPr/>
          <a:lstStyle/>
          <a:p>
            <a:r>
              <a:rPr lang="de-DE" sz="3200" dirty="0" smtClean="0">
                <a:solidFill>
                  <a:srgbClr val="00325F"/>
                </a:solidFill>
              </a:rPr>
              <a:t>Pädagogische Begleitung im Alltag</a:t>
            </a:r>
            <a:endParaRPr lang="de-DE" sz="3200" dirty="0">
              <a:solidFill>
                <a:srgbClr val="00325F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 flipV="1">
            <a:off x="252000" y="896870"/>
            <a:ext cx="7056304" cy="48975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52000" y="1234278"/>
            <a:ext cx="4140000" cy="47546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400" u="sng" dirty="0" smtClean="0"/>
              <a:t>Ziele</a:t>
            </a:r>
            <a:r>
              <a:rPr lang="de-DE" sz="2800" u="sng" dirty="0" smtClean="0"/>
              <a:t>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Erfolgreicher Schulbesuch</a:t>
            </a:r>
            <a:endParaRPr lang="de-DE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Verselbstständigung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Gemeinschaftserfahrungen und Teilhabe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Hilfe zur Selbsthilfe / Stärkung der Selbstwirksamkeit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Eigenverantwortung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Ordnung und Struktur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Perspektiventwicklung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800" dirty="0" smtClean="0"/>
              <a:t>Persönlichkeitsentwicklung</a:t>
            </a:r>
            <a:endParaRPr lang="de-DE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4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A6BD842-6271-4CD7-9BD2-D4B56911A8F6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 txBox="1">
            <a:spLocks/>
          </p:cNvSpPr>
          <p:nvPr/>
        </p:nvSpPr>
        <p:spPr>
          <a:xfrm>
            <a:off x="107504" y="429101"/>
            <a:ext cx="9144536" cy="9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3200" dirty="0" smtClean="0">
                <a:solidFill>
                  <a:srgbClr val="00325F"/>
                </a:solidFill>
              </a:rPr>
              <a:t>Pädagogische Angebote</a:t>
            </a:r>
            <a:endParaRPr lang="de-DE" sz="3200" dirty="0">
              <a:solidFill>
                <a:srgbClr val="00325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52372" y="942820"/>
            <a:ext cx="4491636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757">
            <a:off x="5203" y="1845439"/>
            <a:ext cx="3054829" cy="2291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6353">
            <a:off x="1205117" y="4401497"/>
            <a:ext cx="2096096" cy="1572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420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577784-EDBC-4655-B402-F726787E2E89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 txBox="1">
            <a:spLocks/>
          </p:cNvSpPr>
          <p:nvPr/>
        </p:nvSpPr>
        <p:spPr>
          <a:xfrm>
            <a:off x="107504" y="429101"/>
            <a:ext cx="9144536" cy="93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2800" b="0" i="0" kern="1200" baseline="0" smtClean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sz="3200" dirty="0" smtClean="0">
                <a:solidFill>
                  <a:srgbClr val="00325F"/>
                </a:solidFill>
              </a:rPr>
              <a:t>Partizipation im Internat</a:t>
            </a:r>
            <a:endParaRPr lang="de-DE" sz="3200" dirty="0">
              <a:solidFill>
                <a:srgbClr val="00325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52372" y="969252"/>
            <a:ext cx="4491636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Textfeld 5"/>
          <p:cNvSpPr txBox="1"/>
          <p:nvPr/>
        </p:nvSpPr>
        <p:spPr>
          <a:xfrm flipH="1">
            <a:off x="3563888" y="1905252"/>
            <a:ext cx="5256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Individuelle Zielsetzungen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Mitwirkung im Alltagsgeschehen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Gruppensprecher*innen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Bedarfs- und Interessensabfragen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Mitwirkung bei der Freizeitgestaltung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Mitbestimmung bei den Gruppenregeln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smtClean="0">
                <a:solidFill>
                  <a:srgbClr val="00325F"/>
                </a:solidFill>
              </a:rPr>
              <a:t>Beschwerdemanagement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de-DE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0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BA9813-2D4E-4AF7-97AF-4153F2BA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432000"/>
            <a:ext cx="8568472" cy="936000"/>
          </a:xfrm>
        </p:spPr>
        <p:txBody>
          <a:bodyPr/>
          <a:lstStyle/>
          <a:p>
            <a:r>
              <a:rPr lang="de-DE" sz="3600" dirty="0" smtClean="0">
                <a:solidFill>
                  <a:srgbClr val="00325F"/>
                </a:solidFill>
              </a:rPr>
              <a:t>Zusammenarbeit</a:t>
            </a:r>
            <a:endParaRPr lang="de-DE" sz="3600" dirty="0">
              <a:solidFill>
                <a:srgbClr val="00325F"/>
              </a:solidFill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6CD649D-728B-441F-B35B-8C4B3B30FD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800" y="1368000"/>
            <a:ext cx="4140000" cy="314112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v</a:t>
            </a:r>
            <a:r>
              <a:rPr lang="de-DE" sz="2400" dirty="0" smtClean="0"/>
              <a:t>on-Vincke-Schule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Berufskolleg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BBW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LPF-Trainer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2104245-C160-4140-9918-857484027370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252000" y="916787"/>
            <a:ext cx="345590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6557" y="174050"/>
            <a:ext cx="4140000" cy="93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00325F"/>
                </a:solidFill>
              </a:rPr>
              <a:t>Kooperationen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252000" y="1448572"/>
            <a:ext cx="4140000" cy="464472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Mobilitäts-Trainer*innen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Ortsansässige </a:t>
            </a:r>
            <a:r>
              <a:rPr lang="de-DE" sz="2000" dirty="0" err="1" smtClean="0"/>
              <a:t>Ärzt</a:t>
            </a:r>
            <a:r>
              <a:rPr lang="de-DE" sz="2000" dirty="0" smtClean="0"/>
              <a:t>*innen/ Therapeut*innen …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Jugendämter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Gewaltprävention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Sportvereine, etc.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Beratungsstellen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/>
              <a:t>AIDS-Hilfe </a:t>
            </a:r>
            <a:r>
              <a:rPr lang="de-DE" sz="2000" dirty="0"/>
              <a:t>(</a:t>
            </a:r>
            <a:r>
              <a:rPr lang="de-DE" sz="2000" dirty="0" smtClean="0"/>
              <a:t>Projekt zum Thema Leben, Liebe, Partnerschaft)</a:t>
            </a:r>
            <a:endParaRPr lang="de-DE" sz="20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0038ECF-8762-4CB9-B8F6-710D97A57A3D}" type="datetime1">
              <a:rPr lang="de-DE" smtClean="0"/>
              <a:t>17.05.2024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LWL - Internat Soest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252000" y="980728"/>
            <a:ext cx="345590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607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16016" y="2348881"/>
            <a:ext cx="4175840" cy="3855107"/>
          </a:xfrm>
        </p:spPr>
        <p:txBody>
          <a:bodyPr/>
          <a:lstStyle/>
          <a:p>
            <a:r>
              <a:rPr lang="de-DE" b="1" dirty="0"/>
              <a:t>Landschaftsverband </a:t>
            </a:r>
          </a:p>
          <a:p>
            <a:r>
              <a:rPr lang="de-DE" b="1" dirty="0"/>
              <a:t>Westfalen-Lippe (LWL)</a:t>
            </a:r>
          </a:p>
          <a:p>
            <a:endParaRPr lang="de-DE" dirty="0"/>
          </a:p>
          <a:p>
            <a:r>
              <a:rPr lang="de-DE" dirty="0"/>
              <a:t>Freiherr-vom-Stein-Platz 1</a:t>
            </a:r>
          </a:p>
          <a:p>
            <a:r>
              <a:rPr lang="de-DE" dirty="0"/>
              <a:t>48147 Münster</a:t>
            </a:r>
          </a:p>
          <a:p>
            <a:r>
              <a:rPr lang="de-DE" dirty="0"/>
              <a:t>Tel.: 0251 591-01</a:t>
            </a:r>
          </a:p>
          <a:p>
            <a:r>
              <a:rPr lang="de-DE" dirty="0"/>
              <a:t>Fax: 0251 591-33 00</a:t>
            </a:r>
          </a:p>
          <a:p>
            <a:r>
              <a:rPr lang="de-DE" dirty="0"/>
              <a:t>E-Mail</a:t>
            </a:r>
            <a:r>
              <a:rPr lang="de-DE" dirty="0" smtClean="0"/>
              <a:t>: lwl@lwl.org</a:t>
            </a:r>
            <a:endParaRPr lang="de-DE" dirty="0"/>
          </a:p>
          <a:p>
            <a:endParaRPr lang="de-DE" dirty="0"/>
          </a:p>
          <a:p>
            <a:r>
              <a:rPr lang="de-DE" dirty="0"/>
              <a:t>Besuchen Sie uns im Internet: </a:t>
            </a:r>
          </a:p>
          <a:p>
            <a:r>
              <a:rPr lang="de-DE" b="1" dirty="0"/>
              <a:t>www.lwl.org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400" dirty="0">
                <a:solidFill>
                  <a:srgbClr val="00325F"/>
                </a:solidFill>
              </a:rPr>
              <a:t>Vielen Dank für Ihre Aufmerksamkeit.</a:t>
            </a:r>
            <a:br>
              <a:rPr lang="de-DE" sz="2400" dirty="0">
                <a:solidFill>
                  <a:srgbClr val="00325F"/>
                </a:solidFill>
              </a:rPr>
            </a:br>
            <a:r>
              <a:rPr lang="de-DE" sz="2400" dirty="0">
                <a:solidFill>
                  <a:srgbClr val="00325F"/>
                </a:solidFill>
              </a:rPr>
              <a:t>Auf Wiedersehen.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541285E-53C6-4645-80AB-B64B7A04EC40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A5817854-EE0A-45FF-9B23-D38CC93E6C4C}"/>
              </a:ext>
            </a:extLst>
          </p:cNvPr>
          <p:cNvSpPr txBox="1">
            <a:spLocks/>
          </p:cNvSpPr>
          <p:nvPr/>
        </p:nvSpPr>
        <p:spPr>
          <a:xfrm>
            <a:off x="258569" y="2348881"/>
            <a:ext cx="8640000" cy="38551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0"/>
              </a:spcBef>
              <a:buFont typeface="Arial"/>
              <a:buNone/>
              <a:defRPr lang="de-DE" sz="2000" b="0" i="0" kern="1200" baseline="0">
                <a:solidFill>
                  <a:srgbClr val="00325F"/>
                </a:solidFill>
                <a:latin typeface="+mn-lt"/>
                <a:ea typeface="+mn-ea"/>
                <a:cs typeface="Arial"/>
              </a:defRPr>
            </a:lvl1pPr>
            <a:lvl2pPr marL="216000" indent="-2160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25F"/>
              </a:buClr>
              <a:buSzPct val="120000"/>
              <a:buFont typeface="Symbol" pitchFamily="18" charset="2"/>
              <a:buChar char="-"/>
              <a:defRPr lang="de-DE" sz="2000" kern="1200">
                <a:solidFill>
                  <a:srgbClr val="00325F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296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728000" indent="-2160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smtClean="0"/>
              <a:t>LWL-Internat </a:t>
            </a:r>
            <a:r>
              <a:rPr lang="de-DE" b="1" dirty="0"/>
              <a:t>Soest</a:t>
            </a:r>
          </a:p>
          <a:p>
            <a:r>
              <a:rPr lang="de-DE" dirty="0"/>
              <a:t>Birgit Scharpei</a:t>
            </a:r>
          </a:p>
          <a:p>
            <a:r>
              <a:rPr lang="de-DE" dirty="0"/>
              <a:t>-Internatsleiterin-</a:t>
            </a:r>
          </a:p>
          <a:p>
            <a:r>
              <a:rPr lang="de-DE" dirty="0" err="1"/>
              <a:t>Hattroper</a:t>
            </a:r>
            <a:r>
              <a:rPr lang="de-DE" dirty="0"/>
              <a:t> Weg 70</a:t>
            </a:r>
            <a:br>
              <a:rPr lang="de-DE" dirty="0"/>
            </a:br>
            <a:r>
              <a:rPr lang="de-DE" dirty="0"/>
              <a:t>59494 Soest</a:t>
            </a:r>
          </a:p>
          <a:p>
            <a:r>
              <a:rPr lang="de-DE" dirty="0"/>
              <a:t>Tel.: 02921 684-140</a:t>
            </a:r>
            <a:br>
              <a:rPr lang="de-DE" dirty="0"/>
            </a:br>
            <a:r>
              <a:rPr lang="de-DE" dirty="0"/>
              <a:t>Fax: 02921 684-109</a:t>
            </a:r>
          </a:p>
          <a:p>
            <a:r>
              <a:rPr lang="de-DE" dirty="0"/>
              <a:t>E-Mail: birgit.scharpei@lwl.org</a:t>
            </a:r>
          </a:p>
          <a:p>
            <a:endParaRPr lang="de-DE" dirty="0"/>
          </a:p>
          <a:p>
            <a:r>
              <a:rPr lang="de-DE" dirty="0"/>
              <a:t>Besuchen Sie uns im Internet: </a:t>
            </a:r>
          </a:p>
          <a:p>
            <a:r>
              <a:rPr lang="de-DE" b="1" dirty="0"/>
              <a:t>www.lwl-bbw-soest.de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 flipV="1">
            <a:off x="251999" y="1367057"/>
            <a:ext cx="8496945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Internat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5EBA41E-E874-415E-A38F-A59F82B550D9}" type="datetime1">
              <a:rPr lang="de-DE" smtClean="0"/>
              <a:t>17.05.2024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 flipV="1">
            <a:off x="252000" y="5974807"/>
            <a:ext cx="273582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 b="15023"/>
          <a:stretch>
            <a:fillRect/>
          </a:stretch>
        </p:blipFill>
        <p:spPr>
          <a:xfrm>
            <a:off x="0" y="0"/>
            <a:ext cx="9151456" cy="4801063"/>
          </a:xfrm>
        </p:spPr>
      </p:pic>
    </p:spTree>
    <p:extLst>
      <p:ext uri="{BB962C8B-B14F-4D97-AF65-F5344CB8AC3E}">
        <p14:creationId xmlns:p14="http://schemas.microsoft.com/office/powerpoint/2010/main" val="31117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rgbClr val="00325F"/>
                </a:solidFill>
              </a:rPr>
              <a:t>Überblick</a:t>
            </a:r>
            <a:endParaRPr lang="de-DE" sz="3600" dirty="0">
              <a:solidFill>
                <a:srgbClr val="00325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612775" cy="142875"/>
          </a:xfrm>
        </p:spPr>
        <p:txBody>
          <a:bodyPr/>
          <a:lstStyle/>
          <a:p>
            <a:fld id="{4BB43360-4F86-41DE-A39C-D4B97897E7FA}" type="datetime1">
              <a:rPr lang="de-DE" smtClean="0"/>
              <a:t>17.05.2024</a:t>
            </a:fld>
            <a:endParaRPr lang="de-DE"/>
          </a:p>
        </p:txBody>
      </p:sp>
      <p:sp>
        <p:nvSpPr>
          <p:cNvPr id="11" name="Rechteck 10"/>
          <p:cNvSpPr/>
          <p:nvPr/>
        </p:nvSpPr>
        <p:spPr>
          <a:xfrm flipV="1">
            <a:off x="252000" y="926286"/>
            <a:ext cx="201574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2000" y="1124744"/>
            <a:ext cx="82084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25F"/>
                </a:solidFill>
              </a:rPr>
              <a:t>Kostenträger: Überörtlicher Sozialhilfeträger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Voraussetzungen:</a:t>
            </a:r>
            <a:endParaRPr lang="de-DE" sz="2000" dirty="0">
              <a:solidFill>
                <a:srgbClr val="00325F"/>
              </a:solidFill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Förderschwerpunkt Sehen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wenn der Förderort nicht in einer angemessenen Fahrzeit erreichbar ist</a:t>
            </a: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</a:t>
            </a:r>
            <a:endParaRPr lang="de-DE" sz="2000" dirty="0" smtClean="0">
              <a:solidFill>
                <a:srgbClr val="00325F"/>
              </a:solidFill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  </a:t>
            </a: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Bei BK Schüler*innen darf eine </a:t>
            </a:r>
            <a:r>
              <a:rPr lang="de-DE" sz="2000" dirty="0" err="1" smtClean="0">
                <a:solidFill>
                  <a:srgbClr val="00325F"/>
                </a:solidFill>
                <a:sym typeface="Wingdings" panose="05000000000000000000" pitchFamily="2" charset="2"/>
              </a:rPr>
              <a:t>Wegzeit</a:t>
            </a: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 von 90 Minuten, bei </a:t>
            </a:r>
            <a:r>
              <a:rPr lang="de-DE" sz="2000" dirty="0" err="1" smtClean="0">
                <a:solidFill>
                  <a:srgbClr val="00325F"/>
                </a:solidFill>
                <a:sym typeface="Wingdings" panose="05000000000000000000" pitchFamily="2" charset="2"/>
              </a:rPr>
              <a:t>v.VS</a:t>
            </a: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   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solidFill>
                  <a:srgbClr val="00325F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   Schüler*innen von 60 Minuten nicht überschritten werden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2000" dirty="0" smtClean="0">
                <a:solidFill>
                  <a:srgbClr val="00325F"/>
                </a:solidFill>
                <a:sym typeface="Wingdings" panose="05000000000000000000" pitchFamily="2" charset="2"/>
              </a:rPr>
              <a:t>Individuallösungen </a:t>
            </a:r>
            <a:endParaRPr lang="de-DE" sz="2000" dirty="0" smtClean="0">
              <a:solidFill>
                <a:srgbClr val="00325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25F"/>
                </a:solidFill>
              </a:rPr>
              <a:t>Unterbringung an Werktagen im Internat; Wochenenden und Ferien am Heimatort</a:t>
            </a:r>
          </a:p>
        </p:txBody>
      </p:sp>
      <p:cxnSp>
        <p:nvCxnSpPr>
          <p:cNvPr id="14" name="Gerader Verbinder 13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DCD626C-673E-48E5-844C-15359706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rgbClr val="00325F"/>
                </a:solidFill>
              </a:rPr>
              <a:t>Lage</a:t>
            </a:r>
            <a:endParaRPr lang="de-DE" sz="3600" dirty="0">
              <a:solidFill>
                <a:srgbClr val="00325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79467D0-950B-4747-8C27-C9796C62FE81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 flipV="1">
            <a:off x="252000" y="935008"/>
            <a:ext cx="946800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34"/>
                    </a14:imgEffect>
                    <a14:imgEffect>
                      <a14:saturation sat="114000"/>
                    </a14:imgEffect>
                    <a14:imgEffect>
                      <a14:brightnessContrast bright="1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8" y="1387576"/>
            <a:ext cx="8193864" cy="4129656"/>
          </a:xfrm>
          <a:prstGeom prst="rect">
            <a:avLst/>
          </a:prstGeom>
        </p:spPr>
      </p:pic>
      <p:cxnSp>
        <p:nvCxnSpPr>
          <p:cNvPr id="13" name="Gerader Verbinder 12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DCD626C-673E-48E5-844C-15359706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rgbClr val="00325F"/>
                </a:solidFill>
              </a:rPr>
              <a:t>Lage</a:t>
            </a:r>
            <a:endParaRPr lang="de-DE" sz="3600" dirty="0">
              <a:solidFill>
                <a:srgbClr val="00325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98DD6BC-9D50-474F-9F9D-59AC2DC2267C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 flipV="1">
            <a:off x="252000" y="926288"/>
            <a:ext cx="946800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9" name="Inhaltsplatzhalter 5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2" y="1384640"/>
            <a:ext cx="8637417" cy="4910138"/>
          </a:xfrm>
        </p:spPr>
      </p:pic>
      <p:cxnSp>
        <p:nvCxnSpPr>
          <p:cNvPr id="4" name="Gekrümmter Verbinder 3"/>
          <p:cNvCxnSpPr/>
          <p:nvPr/>
        </p:nvCxnSpPr>
        <p:spPr>
          <a:xfrm flipV="1">
            <a:off x="2771800" y="2852936"/>
            <a:ext cx="1440160" cy="360040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krümmter Verbinder 10"/>
          <p:cNvCxnSpPr/>
          <p:nvPr/>
        </p:nvCxnSpPr>
        <p:spPr>
          <a:xfrm>
            <a:off x="2771800" y="3212976"/>
            <a:ext cx="1800200" cy="720080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krümmter Verbinder 13"/>
          <p:cNvCxnSpPr/>
          <p:nvPr/>
        </p:nvCxnSpPr>
        <p:spPr>
          <a:xfrm rot="5400000">
            <a:off x="1331640" y="3933056"/>
            <a:ext cx="2160240" cy="720080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20688"/>
            <a:ext cx="8640000" cy="1350981"/>
          </a:xfrm>
        </p:spPr>
        <p:txBody>
          <a:bodyPr/>
          <a:lstStyle/>
          <a:p>
            <a:r>
              <a:rPr lang="de-DE" dirty="0" smtClean="0">
                <a:solidFill>
                  <a:srgbClr val="00325F"/>
                </a:solidFill>
              </a:rPr>
              <a:t>Das gestufte Wohnmodell</a:t>
            </a:r>
            <a:endParaRPr lang="de-DE" dirty="0">
              <a:solidFill>
                <a:srgbClr val="00325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660CD9-629A-483D-97F2-02744E964583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2000" y="1237546"/>
            <a:ext cx="5688152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365827" y="3269671"/>
            <a:ext cx="2246040" cy="262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Betreute Wohngruppe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602615" y="1613487"/>
            <a:ext cx="2246040" cy="428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Außenwohn-gruppe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119787" y="4581128"/>
            <a:ext cx="2246040" cy="131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Basisgruppe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flipH="1">
            <a:off x="827584" y="1715707"/>
            <a:ext cx="4386421" cy="1200329"/>
          </a:xfrm>
          <a:prstGeom prst="wedgeRectCallout">
            <a:avLst>
              <a:gd name="adj1" fmla="val 24347"/>
              <a:gd name="adj2" fmla="val 153543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Umfassende pädagogische Betreuung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Frühstück und Abendessen gemeinsam in den Gruppen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Wohnen in Einzel- oder Doppelzimmer</a:t>
            </a:r>
            <a:endParaRPr lang="de-DE" dirty="0">
              <a:solidFill>
                <a:srgbClr val="00325F"/>
              </a:solidFill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20688"/>
            <a:ext cx="8640000" cy="1350981"/>
          </a:xfrm>
        </p:spPr>
        <p:txBody>
          <a:bodyPr/>
          <a:lstStyle/>
          <a:p>
            <a:r>
              <a:rPr lang="de-DE" dirty="0" smtClean="0">
                <a:solidFill>
                  <a:srgbClr val="00325F"/>
                </a:solidFill>
              </a:rPr>
              <a:t>Das gestufte Wohnmodell</a:t>
            </a:r>
            <a:endParaRPr lang="de-DE" dirty="0">
              <a:solidFill>
                <a:srgbClr val="00325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7A83380-2DF9-4BFB-A6A0-BC15C99430E1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2000" y="1235879"/>
            <a:ext cx="5688152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365827" y="3269671"/>
            <a:ext cx="2246040" cy="262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Betreute Wohngruppe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602615" y="1613487"/>
            <a:ext cx="2246040" cy="428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Außenwohn-gruppe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119787" y="4581128"/>
            <a:ext cx="2246040" cy="131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Basisgruppe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6000" y="1613487"/>
            <a:ext cx="2537817" cy="2585323"/>
          </a:xfrm>
          <a:prstGeom prst="wedgeRectCallout">
            <a:avLst>
              <a:gd name="adj1" fmla="val 78782"/>
              <a:gd name="adj2" fmla="val -1635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Weiterhin pädagogische Betreuung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e</a:t>
            </a:r>
            <a:r>
              <a:rPr lang="de-DE" dirty="0" smtClean="0">
                <a:solidFill>
                  <a:srgbClr val="00325F"/>
                </a:solidFill>
              </a:rPr>
              <a:t>igenständiger Einkauf 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325F"/>
                </a:solidFill>
              </a:rPr>
              <a:t>e</a:t>
            </a:r>
            <a:r>
              <a:rPr lang="de-DE" dirty="0" smtClean="0">
                <a:solidFill>
                  <a:srgbClr val="00325F"/>
                </a:solidFill>
              </a:rPr>
              <a:t>igenständige Zubereitung von Frühstück und Abendessen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9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620688"/>
            <a:ext cx="8640000" cy="1350981"/>
          </a:xfrm>
        </p:spPr>
        <p:txBody>
          <a:bodyPr/>
          <a:lstStyle/>
          <a:p>
            <a:r>
              <a:rPr lang="de-DE" dirty="0" smtClean="0">
                <a:solidFill>
                  <a:srgbClr val="00325F"/>
                </a:solidFill>
              </a:rPr>
              <a:t>Das gestufte Wohnmodell</a:t>
            </a:r>
            <a:endParaRPr lang="de-DE" dirty="0">
              <a:solidFill>
                <a:srgbClr val="00325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78301-A9F7-4158-B916-C5A1C07604B8}" type="datetime1">
              <a:rPr lang="de-DE" smtClean="0"/>
              <a:t>17.05.2024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69723" y="1238662"/>
            <a:ext cx="5670429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365827" y="3269671"/>
            <a:ext cx="2246040" cy="262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Betreute Wohngruppe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602615" y="1613487"/>
            <a:ext cx="2246040" cy="428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Außenwohn-gruppe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119787" y="4581128"/>
            <a:ext cx="2246040" cy="131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Basisgruppe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9" y="1833167"/>
            <a:ext cx="4386421" cy="923330"/>
          </a:xfrm>
          <a:prstGeom prst="wedgeRectCallout">
            <a:avLst>
              <a:gd name="adj1" fmla="val 66365"/>
              <a:gd name="adj2" fmla="val 33236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Nicht auf dem Internatsgelände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Selbstorganisation/ -versorgung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rgbClr val="00325F"/>
                </a:solidFill>
              </a:rPr>
              <a:t>Sozialpädagogische Begleitung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4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3EB90E-BFCD-4390-99D0-D1D4676D9ECE}" type="datetime1">
              <a:rPr lang="de-DE" smtClean="0"/>
              <a:t>17.05.2024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LWL - Internat Soest</a:t>
            </a:r>
            <a:endParaRPr lang="de-DE" dirty="0"/>
          </a:p>
        </p:txBody>
      </p:sp>
      <p:sp>
        <p:nvSpPr>
          <p:cNvPr id="7" name="Titel 9">
            <a:extLst>
              <a:ext uri="{FF2B5EF4-FFF2-40B4-BE49-F238E27FC236}">
                <a16:creationId xmlns:a16="http://schemas.microsoft.com/office/drawing/2014/main" id="{44A2E349-5A4A-4968-99E1-CE33B271860D}"/>
              </a:ext>
            </a:extLst>
          </p:cNvPr>
          <p:cNvSpPr txBox="1">
            <a:spLocks/>
          </p:cNvSpPr>
          <p:nvPr/>
        </p:nvSpPr>
        <p:spPr>
          <a:xfrm>
            <a:off x="252000" y="620689"/>
            <a:ext cx="8640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lang="de-DE" sz="3800" b="0" i="0" kern="1200" baseline="0">
                <a:solidFill>
                  <a:srgbClr val="005493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de-DE" dirty="0" smtClean="0">
                <a:solidFill>
                  <a:srgbClr val="00325F"/>
                </a:solidFill>
              </a:rPr>
              <a:t>Basisgruppen</a:t>
            </a:r>
            <a:endParaRPr lang="de-DE" dirty="0">
              <a:solidFill>
                <a:srgbClr val="00325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04043" y="1209411"/>
            <a:ext cx="3071814" cy="45719"/>
          </a:xfrm>
          <a:prstGeom prst="rect">
            <a:avLst/>
          </a:prstGeom>
          <a:solidFill>
            <a:srgbClr val="0032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8964488" y="0"/>
            <a:ext cx="0" cy="623731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820472" y="0"/>
            <a:ext cx="0" cy="6237312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>
          <a:xfrm rot="353873">
            <a:off x="5809319" y="1336097"/>
            <a:ext cx="2975917" cy="224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0754" y="734184"/>
            <a:ext cx="3195637" cy="2396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713">
            <a:off x="4746378" y="3703799"/>
            <a:ext cx="3453464" cy="2590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2" y="1484785"/>
            <a:ext cx="3304097" cy="2478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254">
            <a:off x="1044590" y="3762470"/>
            <a:ext cx="3390815" cy="2543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6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 blanco">
  <a:themeElements>
    <a:clrScheme name="LWL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A3E4"/>
      </a:accent1>
      <a:accent2>
        <a:srgbClr val="005493"/>
      </a:accent2>
      <a:accent3>
        <a:srgbClr val="9B182A"/>
      </a:accent3>
      <a:accent4>
        <a:srgbClr val="EE7100"/>
      </a:accent4>
      <a:accent5>
        <a:srgbClr val="B4B2B2"/>
      </a:accent5>
      <a:accent6>
        <a:srgbClr val="00325F"/>
      </a:accent6>
      <a:hlink>
        <a:srgbClr val="E3000F"/>
      </a:hlink>
      <a:folHlink>
        <a:srgbClr val="878185"/>
      </a:folHlink>
    </a:clrScheme>
    <a:fontScheme name="LWL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WL-Folien_allgemein_SUI_20190131_4-3.potx" id="{919FCA23-1238-4ECF-AAFD-A5256DFBCEF4}" vid="{AA1DE995-815B-44EE-B368-14855C9D47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lwl-folien_allgemein_sui_20190131_4-3</Template>
  <TotalTime>0</TotalTime>
  <Words>411</Words>
  <Application>Microsoft Office PowerPoint</Application>
  <PresentationFormat>Bildschirmpräsentation (4:3)</PresentationFormat>
  <Paragraphs>150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Segoe UI</vt:lpstr>
      <vt:lpstr>Symbol</vt:lpstr>
      <vt:lpstr>Wingdings</vt:lpstr>
      <vt:lpstr>Folie blanco</vt:lpstr>
      <vt:lpstr>LWL-Berufsbildungswerk Soest</vt:lpstr>
      <vt:lpstr>Das Internat</vt:lpstr>
      <vt:lpstr>Überblick</vt:lpstr>
      <vt:lpstr>Lage</vt:lpstr>
      <vt:lpstr>Lage</vt:lpstr>
      <vt:lpstr>Das gestufte Wohnmodell</vt:lpstr>
      <vt:lpstr>Das gestufte Wohnmodell</vt:lpstr>
      <vt:lpstr>Das gestufte Wohnmodell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Pädagogische Begleitung im Alltag</vt:lpstr>
      <vt:lpstr>PowerPoint-Präsentation</vt:lpstr>
      <vt:lpstr>PowerPoint-Präsentation</vt:lpstr>
      <vt:lpstr>Zusammenarbeit</vt:lpstr>
      <vt:lpstr>Kooperationen</vt:lpstr>
      <vt:lpstr>Vielen Dank für Ihre Aufmerksamkeit. Auf Wiedersehen.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LWL-Berufsbildungswerk Soest</dc:title>
  <dc:creator>Kerstin Goj</dc:creator>
  <cp:lastModifiedBy>Liebald, Andreas</cp:lastModifiedBy>
  <cp:revision>167</cp:revision>
  <dcterms:created xsi:type="dcterms:W3CDTF">2020-11-24T12:25:30Z</dcterms:created>
  <dcterms:modified xsi:type="dcterms:W3CDTF">2024-05-17T07:36:15Z</dcterms:modified>
</cp:coreProperties>
</file>